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6"/>
  </p:notesMasterIdLst>
  <p:sldIdLst>
    <p:sldId id="257" r:id="rId5"/>
  </p:sldIdLst>
  <p:sldSz cx="51206400" cy="32918400"/>
  <p:notesSz cx="6858000" cy="9144000"/>
  <p:defaultTextStyle>
    <a:defPPr>
      <a:defRPr lang="en-US"/>
    </a:defPPr>
    <a:lvl1pPr marL="0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1pPr>
    <a:lvl2pPr marL="2018995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2pPr>
    <a:lvl3pPr marL="4037990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3pPr>
    <a:lvl4pPr marL="605698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4pPr>
    <a:lvl5pPr marL="8075981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5pPr>
    <a:lvl6pPr marL="1009497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6pPr>
    <a:lvl7pPr marL="12113971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7pPr>
    <a:lvl8pPr marL="1413296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8pPr>
    <a:lvl9pPr marL="16151962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Angel" initials="AA" lastIdx="2" clrIdx="0">
    <p:extLst>
      <p:ext uri="{19B8F6BF-5375-455C-9EA6-DF929625EA0E}">
        <p15:presenceInfo xmlns:p15="http://schemas.microsoft.com/office/powerpoint/2012/main" userId="S-1-5-21-1630766965-14560760-1228025406-7046" providerId="AD"/>
      </p:ext>
    </p:extLst>
  </p:cmAuthor>
  <p:cmAuthor id="2" name="Rahani Green" initials="RG" lastIdx="1" clrIdx="1">
    <p:extLst>
      <p:ext uri="{19B8F6BF-5375-455C-9EA6-DF929625EA0E}">
        <p15:presenceInfo xmlns:p15="http://schemas.microsoft.com/office/powerpoint/2012/main" userId="S-1-5-21-1630766965-14560760-1228025406-20948" providerId="AD"/>
      </p:ext>
    </p:extLst>
  </p:cmAuthor>
  <p:cmAuthor id="3" name="Lynne Mofenson" initials="LM" lastIdx="3" clrIdx="2">
    <p:extLst>
      <p:ext uri="{19B8F6BF-5375-455C-9EA6-DF929625EA0E}">
        <p15:presenceInfo xmlns:p15="http://schemas.microsoft.com/office/powerpoint/2012/main" userId="d486d4ede6b20f5c" providerId="Windows Live"/>
      </p:ext>
    </p:extLst>
  </p:cmAuthor>
  <p:cmAuthor id="4" name="Theopista Masenge" initials="TM" lastIdx="2" clrIdx="3">
    <p:extLst>
      <p:ext uri="{19B8F6BF-5375-455C-9EA6-DF929625EA0E}">
        <p15:presenceInfo xmlns:p15="http://schemas.microsoft.com/office/powerpoint/2012/main" userId="S-1-5-21-1333726694-769144061-1612136129-3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333"/>
    <a:srgbClr val="538C8D"/>
    <a:srgbClr val="2E8B7D"/>
    <a:srgbClr val="C49500"/>
    <a:srgbClr val="FFD347"/>
    <a:srgbClr val="00246C"/>
    <a:srgbClr val="194788"/>
    <a:srgbClr val="5FB0B5"/>
    <a:srgbClr val="F45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35" autoAdjust="0"/>
    <p:restoredTop sz="94621"/>
  </p:normalViewPr>
  <p:slideViewPr>
    <p:cSldViewPr snapToGrid="0" snapToObjects="1">
      <p:cViewPr varScale="1">
        <p:scale>
          <a:sx n="24" d="100"/>
          <a:sy n="24" d="100"/>
        </p:scale>
        <p:origin x="1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asenge\OneDrive%20-%20E%20Glaser%20Ped%20AIDS%20Fdtn\ABSTRACTS%202019\IAS%202020\regimen_suppres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Y4%20ACTIVITIES\ABSTRACTS%202020\1st%20draft%20poster\Copy%20of%20pts%20on%20which%20regimen_fy19%20to%20theo%2021october%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4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w-KE" b="1" dirty="0">
                <a:solidFill>
                  <a:srgbClr val="F96333"/>
                </a:solidFill>
              </a:rPr>
              <a:t>Fig 2: Viral suppression &lt;1000c/ml by regimen by age group  </a:t>
            </a:r>
          </a:p>
        </c:rich>
      </c:tx>
      <c:layout>
        <c:manualLayout>
          <c:xMode val="edge"/>
          <c:yMode val="edge"/>
          <c:x val="1.3834704423972128E-3"/>
          <c:y val="1.1567380946229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4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'suppression by ART last on'!$Q$28</c:f>
              <c:strCache>
                <c:ptCount val="1"/>
                <c:pt idx="0">
                  <c:v>NVP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130867670855001E-2"/>
                  <c:y val="-1.6212135664760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98-4848-A2F4-3F10F39D6604}"/>
                </c:ext>
              </c:extLst>
            </c:dLbl>
            <c:dLbl>
              <c:idx val="1"/>
              <c:layout>
                <c:manualLayout>
                  <c:x val="-1.2058439976759634E-2"/>
                  <c:y val="-1.7486700409967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98-4848-A2F4-3F10F39D6604}"/>
                </c:ext>
              </c:extLst>
            </c:dLbl>
            <c:dLbl>
              <c:idx val="2"/>
              <c:layout>
                <c:manualLayout>
                  <c:x val="-5.565433835427628E-3"/>
                  <c:y val="-2.7104021308490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98-4848-A2F4-3F10F39D6604}"/>
                </c:ext>
              </c:extLst>
            </c:dLbl>
            <c:spPr>
              <a:noFill/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'suppression by ART last on'!$R$27:$T$27</c:f>
              <c:strCache>
                <c:ptCount val="3"/>
                <c:pt idx="0">
                  <c:v>0-4yrs</c:v>
                </c:pt>
                <c:pt idx="1">
                  <c:v>5-9yrs</c:v>
                </c:pt>
                <c:pt idx="2">
                  <c:v>10-14yrs</c:v>
                </c:pt>
              </c:strCache>
            </c:strRef>
          </c:cat>
          <c:val>
            <c:numRef>
              <c:f>'suppression by ART last on'!$R$28:$T$28</c:f>
              <c:numCache>
                <c:formatCode>0%</c:formatCode>
                <c:ptCount val="3"/>
                <c:pt idx="0">
                  <c:v>0.56999999999999995</c:v>
                </c:pt>
                <c:pt idx="1">
                  <c:v>0.62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8-4848-A2F4-3F10F39D6604}"/>
            </c:ext>
          </c:extLst>
        </c:ser>
        <c:ser>
          <c:idx val="1"/>
          <c:order val="1"/>
          <c:tx>
            <c:strRef>
              <c:f>'suppression by ART last on'!$Q$29</c:f>
              <c:strCache>
                <c:ptCount val="1"/>
                <c:pt idx="0">
                  <c:v>EFV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'suppression by ART last on'!$R$27:$T$27</c:f>
              <c:strCache>
                <c:ptCount val="3"/>
                <c:pt idx="0">
                  <c:v>0-4yrs</c:v>
                </c:pt>
                <c:pt idx="1">
                  <c:v>5-9yrs</c:v>
                </c:pt>
                <c:pt idx="2">
                  <c:v>10-14yrs</c:v>
                </c:pt>
              </c:strCache>
            </c:strRef>
          </c:cat>
          <c:val>
            <c:numRef>
              <c:f>'suppression by ART last on'!$R$29:$T$29</c:f>
              <c:numCache>
                <c:formatCode>0%</c:formatCode>
                <c:ptCount val="3"/>
                <c:pt idx="0">
                  <c:v>0.66</c:v>
                </c:pt>
                <c:pt idx="1">
                  <c:v>0.7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98-4848-A2F4-3F10F39D6604}"/>
            </c:ext>
          </c:extLst>
        </c:ser>
        <c:ser>
          <c:idx val="2"/>
          <c:order val="2"/>
          <c:tx>
            <c:strRef>
              <c:f>'suppression by ART last on'!$Q$30</c:f>
              <c:strCache>
                <c:ptCount val="1"/>
                <c:pt idx="0">
                  <c:v>LPV/r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'suppression by ART last on'!$R$27:$T$27</c:f>
              <c:strCache>
                <c:ptCount val="3"/>
                <c:pt idx="0">
                  <c:v>0-4yrs</c:v>
                </c:pt>
                <c:pt idx="1">
                  <c:v>5-9yrs</c:v>
                </c:pt>
                <c:pt idx="2">
                  <c:v>10-14yrs</c:v>
                </c:pt>
              </c:strCache>
            </c:strRef>
          </c:cat>
          <c:val>
            <c:numRef>
              <c:f>'suppression by ART last on'!$R$30:$T$30</c:f>
              <c:numCache>
                <c:formatCode>0%</c:formatCode>
                <c:ptCount val="3"/>
                <c:pt idx="0">
                  <c:v>0.68</c:v>
                </c:pt>
                <c:pt idx="1">
                  <c:v>0.74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98-4848-A2F4-3F10F39D66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1306352"/>
        <c:axId val="1711302544"/>
      </c:barChart>
      <c:catAx>
        <c:axId val="171130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11302544"/>
        <c:crosses val="autoZero"/>
        <c:auto val="1"/>
        <c:lblAlgn val="ctr"/>
        <c:lblOffset val="100"/>
        <c:noMultiLvlLbl val="0"/>
      </c:catAx>
      <c:valAx>
        <c:axId val="171130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1130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sw-KE" sz="4320" b="1" i="0" u="none" strike="noStrike" kern="1200" spc="0" baseline="0">
                <a:solidFill>
                  <a:srgbClr val="F96333"/>
                </a:solidFill>
                <a:latin typeface="+mn-lt"/>
                <a:ea typeface="+mn-ea"/>
                <a:cs typeface="+mn-cs"/>
              </a:defRPr>
            </a:pPr>
            <a:r>
              <a:rPr lang="sw-KE" sz="4320" b="1" i="0" u="none" strike="noStrike" kern="1200" spc="0" baseline="0">
                <a:solidFill>
                  <a:srgbClr val="F96333"/>
                </a:solidFill>
                <a:latin typeface="+mn-lt"/>
                <a:ea typeface="+mn-ea"/>
                <a:cs typeface="+mn-cs"/>
              </a:rPr>
              <a:t>Fig.1: Proportions on which regimen trend in FY19 </a:t>
            </a:r>
          </a:p>
        </c:rich>
      </c:tx>
      <c:layout>
        <c:manualLayout>
          <c:xMode val="edge"/>
          <c:yMode val="edge"/>
          <c:x val="0.33078004091777158"/>
          <c:y val="2.9126445621089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sw-KE" sz="4320" b="1" i="0" u="none" strike="noStrike" kern="1200" spc="0" baseline="0">
              <a:solidFill>
                <a:srgbClr val="F96333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charts2!$B$29</c:f>
              <c:strCache>
                <c:ptCount val="1"/>
                <c:pt idx="0">
                  <c:v>fy19q1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charts2!$C$27:$J$28</c:f>
              <c:multiLvlStrCache>
                <c:ptCount val="8"/>
                <c:lvl>
                  <c:pt idx="0">
                    <c:v>NVP</c:v>
                  </c:pt>
                  <c:pt idx="1">
                    <c:v>EFV</c:v>
                  </c:pt>
                  <c:pt idx="2">
                    <c:v>LPVr</c:v>
                  </c:pt>
                  <c:pt idx="3">
                    <c:v>DTG</c:v>
                  </c:pt>
                  <c:pt idx="4">
                    <c:v>NVP</c:v>
                  </c:pt>
                  <c:pt idx="5">
                    <c:v>EFV</c:v>
                  </c:pt>
                  <c:pt idx="6">
                    <c:v>LPVr</c:v>
                  </c:pt>
                  <c:pt idx="7">
                    <c:v>DTG</c:v>
                  </c:pt>
                </c:lvl>
                <c:lvl>
                  <c:pt idx="0">
                    <c:v>Age 0-4</c:v>
                  </c:pt>
                  <c:pt idx="4">
                    <c:v>Age 5-14</c:v>
                  </c:pt>
                </c:lvl>
              </c:multiLvlStrCache>
            </c:multiLvlStrRef>
          </c:cat>
          <c:val>
            <c:numRef>
              <c:f>charts2!$C$29:$J$29</c:f>
              <c:numCache>
                <c:formatCode>0%</c:formatCode>
                <c:ptCount val="8"/>
                <c:pt idx="0">
                  <c:v>0.65271966527196656</c:v>
                </c:pt>
                <c:pt idx="1">
                  <c:v>0.13912133891213388</c:v>
                </c:pt>
                <c:pt idx="2">
                  <c:v>0.20815899581589958</c:v>
                </c:pt>
                <c:pt idx="3">
                  <c:v>0</c:v>
                </c:pt>
                <c:pt idx="4">
                  <c:v>0.61439198421132535</c:v>
                </c:pt>
                <c:pt idx="5">
                  <c:v>0.36632761499924094</c:v>
                </c:pt>
                <c:pt idx="6">
                  <c:v>1.9128586609989374E-2</c:v>
                </c:pt>
                <c:pt idx="7">
                  <c:v>1.5181417944436009E-4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A-4D48-AFC0-F6C5D0B746E2}"/>
            </c:ext>
          </c:extLst>
        </c:ser>
        <c:ser>
          <c:idx val="1"/>
          <c:order val="1"/>
          <c:tx>
            <c:strRef>
              <c:f>charts2!$B$30</c:f>
              <c:strCache>
                <c:ptCount val="1"/>
                <c:pt idx="0">
                  <c:v>fy19q2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charts2!$C$27:$J$28</c:f>
              <c:multiLvlStrCache>
                <c:ptCount val="8"/>
                <c:lvl>
                  <c:pt idx="0">
                    <c:v>NVP</c:v>
                  </c:pt>
                  <c:pt idx="1">
                    <c:v>EFV</c:v>
                  </c:pt>
                  <c:pt idx="2">
                    <c:v>LPVr</c:v>
                  </c:pt>
                  <c:pt idx="3">
                    <c:v>DTG</c:v>
                  </c:pt>
                  <c:pt idx="4">
                    <c:v>NVP</c:v>
                  </c:pt>
                  <c:pt idx="5">
                    <c:v>EFV</c:v>
                  </c:pt>
                  <c:pt idx="6">
                    <c:v>LPVr</c:v>
                  </c:pt>
                  <c:pt idx="7">
                    <c:v>DTG</c:v>
                  </c:pt>
                </c:lvl>
                <c:lvl>
                  <c:pt idx="0">
                    <c:v>Age 0-4</c:v>
                  </c:pt>
                  <c:pt idx="4">
                    <c:v>Age 5-14</c:v>
                  </c:pt>
                </c:lvl>
              </c:multiLvlStrCache>
            </c:multiLvlStrRef>
          </c:cat>
          <c:val>
            <c:numRef>
              <c:f>charts2!$C$30:$J$30</c:f>
              <c:numCache>
                <c:formatCode>0%</c:formatCode>
                <c:ptCount val="8"/>
                <c:pt idx="0">
                  <c:v>0.66841415465268672</c:v>
                </c:pt>
                <c:pt idx="1">
                  <c:v>0.16841415465268678</c:v>
                </c:pt>
                <c:pt idx="2">
                  <c:v>0.16317169069462648</c:v>
                </c:pt>
                <c:pt idx="3">
                  <c:v>0</c:v>
                </c:pt>
                <c:pt idx="4">
                  <c:v>0.57619983160258215</c:v>
                </c:pt>
                <c:pt idx="5">
                  <c:v>0.40275049115913558</c:v>
                </c:pt>
                <c:pt idx="6">
                  <c:v>1.8102722424922817E-2</c:v>
                </c:pt>
                <c:pt idx="7">
                  <c:v>2.9469548133595285E-3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1A-4D48-AFC0-F6C5D0B746E2}"/>
            </c:ext>
          </c:extLst>
        </c:ser>
        <c:ser>
          <c:idx val="2"/>
          <c:order val="2"/>
          <c:tx>
            <c:strRef>
              <c:f>charts2!$B$31</c:f>
              <c:strCache>
                <c:ptCount val="1"/>
                <c:pt idx="0">
                  <c:v>fy19q3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charts2!$C$27:$J$28</c:f>
              <c:multiLvlStrCache>
                <c:ptCount val="8"/>
                <c:lvl>
                  <c:pt idx="0">
                    <c:v>NVP</c:v>
                  </c:pt>
                  <c:pt idx="1">
                    <c:v>EFV</c:v>
                  </c:pt>
                  <c:pt idx="2">
                    <c:v>LPVr</c:v>
                  </c:pt>
                  <c:pt idx="3">
                    <c:v>DTG</c:v>
                  </c:pt>
                  <c:pt idx="4">
                    <c:v>NVP</c:v>
                  </c:pt>
                  <c:pt idx="5">
                    <c:v>EFV</c:v>
                  </c:pt>
                  <c:pt idx="6">
                    <c:v>LPVr</c:v>
                  </c:pt>
                  <c:pt idx="7">
                    <c:v>DTG</c:v>
                  </c:pt>
                </c:lvl>
                <c:lvl>
                  <c:pt idx="0">
                    <c:v>Age 0-4</c:v>
                  </c:pt>
                  <c:pt idx="4">
                    <c:v>Age 5-14</c:v>
                  </c:pt>
                </c:lvl>
              </c:multiLvlStrCache>
            </c:multiLvlStrRef>
          </c:cat>
          <c:val>
            <c:numRef>
              <c:f>charts2!$C$31:$J$31</c:f>
              <c:numCache>
                <c:formatCode>0%</c:formatCode>
                <c:ptCount val="8"/>
                <c:pt idx="0">
                  <c:v>0.5770925110132159</c:v>
                </c:pt>
                <c:pt idx="1">
                  <c:v>0.19572057898049086</c:v>
                </c:pt>
                <c:pt idx="2">
                  <c:v>0.22341095028319699</c:v>
                </c:pt>
                <c:pt idx="3">
                  <c:v>3.775959723096287E-3</c:v>
                </c:pt>
                <c:pt idx="4">
                  <c:v>0.45816956765861877</c:v>
                </c:pt>
                <c:pt idx="5">
                  <c:v>0.42167321729365526</c:v>
                </c:pt>
                <c:pt idx="6">
                  <c:v>5.5025266704098824E-2</c:v>
                </c:pt>
                <c:pt idx="7">
                  <c:v>6.5131948343627177E-2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1A-4D48-AFC0-F6C5D0B746E2}"/>
            </c:ext>
          </c:extLst>
        </c:ser>
        <c:ser>
          <c:idx val="3"/>
          <c:order val="3"/>
          <c:tx>
            <c:strRef>
              <c:f>charts2!$B$32</c:f>
              <c:strCache>
                <c:ptCount val="1"/>
                <c:pt idx="0">
                  <c:v>fy19q4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charts2!$C$27:$J$28</c:f>
              <c:multiLvlStrCache>
                <c:ptCount val="8"/>
                <c:lvl>
                  <c:pt idx="0">
                    <c:v>NVP</c:v>
                  </c:pt>
                  <c:pt idx="1">
                    <c:v>EFV</c:v>
                  </c:pt>
                  <c:pt idx="2">
                    <c:v>LPVr</c:v>
                  </c:pt>
                  <c:pt idx="3">
                    <c:v>DTG</c:v>
                  </c:pt>
                  <c:pt idx="4">
                    <c:v>NVP</c:v>
                  </c:pt>
                  <c:pt idx="5">
                    <c:v>EFV</c:v>
                  </c:pt>
                  <c:pt idx="6">
                    <c:v>LPVr</c:v>
                  </c:pt>
                  <c:pt idx="7">
                    <c:v>DTG</c:v>
                  </c:pt>
                </c:lvl>
                <c:lvl>
                  <c:pt idx="0">
                    <c:v>Age 0-4</c:v>
                  </c:pt>
                  <c:pt idx="4">
                    <c:v>Age 5-14</c:v>
                  </c:pt>
                </c:lvl>
              </c:multiLvlStrCache>
            </c:multiLvlStrRef>
          </c:cat>
          <c:val>
            <c:numRef>
              <c:f>charts2!$C$32:$J$32</c:f>
              <c:numCache>
                <c:formatCode>0%</c:formatCode>
                <c:ptCount val="8"/>
                <c:pt idx="0">
                  <c:v>0.47650130548302871</c:v>
                </c:pt>
                <c:pt idx="1">
                  <c:v>0.20822454308093996</c:v>
                </c:pt>
                <c:pt idx="2">
                  <c:v>0.30026109660574413</c:v>
                </c:pt>
                <c:pt idx="3">
                  <c:v>1.5013054830287207E-2</c:v>
                </c:pt>
                <c:pt idx="4">
                  <c:v>0.36481994459833794</c:v>
                </c:pt>
                <c:pt idx="5">
                  <c:v>0.33850415512465376</c:v>
                </c:pt>
                <c:pt idx="6">
                  <c:v>7.4238227146814398E-2</c:v>
                </c:pt>
                <c:pt idx="7">
                  <c:v>0.22243767313019391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1A-4D48-AFC0-F6C5D0B74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292208"/>
        <c:axId val="1711292752"/>
      </c:barChart>
      <c:catAx>
        <c:axId val="17112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11292752"/>
        <c:crosses val="autoZero"/>
        <c:auto val="1"/>
        <c:lblAlgn val="ctr"/>
        <c:lblOffset val="100"/>
        <c:noMultiLvlLbl val="0"/>
      </c:catAx>
      <c:valAx>
        <c:axId val="171129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112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1259-AE1E-BD46-8E60-DE04450527B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441CE-4179-6D48-80C0-FD7A4657C6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1pPr>
    <a:lvl2pPr marL="2018995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2pPr>
    <a:lvl3pPr marL="4037990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3pPr>
    <a:lvl4pPr marL="6056986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4pPr>
    <a:lvl5pPr marL="8075981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5pPr>
    <a:lvl6pPr marL="10094976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6pPr>
    <a:lvl7pPr marL="12113971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7pPr>
    <a:lvl8pPr marL="14132966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8pPr>
    <a:lvl9pPr marL="16151962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41CE-4179-6D48-80C0-FD7A4657C6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F246-4286-0E48-9FA3-CDEC9E975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55A60-3945-EC4E-A7C8-7753F89CD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17289782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7774B-1D48-F047-8587-1AA9A416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C9F5F-80F8-4A4B-8D88-87EB8C4A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E6508-EE28-DF4C-BEC3-5F42CA25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F7F6-3E16-8444-9D55-F0AD6F71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47554-F31E-6C4D-B3AA-A4847F094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845A-1597-5746-8099-C6ED65CE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D0FC9-26AD-DD4A-8F7D-5126BA30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893C8-EB6B-0F4B-8E5F-FC0CA3A9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A6DFE-D37D-D34B-A261-B322DEFE0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6644580" y="1752600"/>
            <a:ext cx="1104138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D3BF7-6820-4749-AD87-58F93AACF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0440" y="1752600"/>
            <a:ext cx="3248406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603E-CA11-2043-864A-4BEB3962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77183-1B12-0A49-A39B-5807EEF6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B7A21-CB0E-E749-8BB5-F899FAD4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4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FAB0-C489-9F41-8CAD-3152EBC2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680E-D0EA-584D-BCFB-31EDA39D9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9BDB-98A9-8B4C-BA0E-601D9602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EEE7-5A21-B445-8809-91396159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6CFAB-5745-4046-AB62-AC0AA0F8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A62B-B6B5-BB4F-BCE2-40EBF1E3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12C60-8B71-D44F-8278-537594535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4A622-1532-9841-81C8-A2210451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2144-0746-174F-9182-18D15107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C4D2-96D4-5F43-BC46-F81363C1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D562-26B6-6944-80CC-65D7FF5D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815D-25E3-2048-A497-6BDBF2AD0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04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29ECC-1FB0-854F-829D-92C797AFE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232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719B6-5401-424C-82B1-757B09E4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DE962-4BD4-0B40-96D9-AECECBC8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6F1B6-5F94-7A48-B813-E0CE8CCF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5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4CDD-10F5-1C45-9293-AEF2E358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16B-F9C8-6E40-9653-5CF363B04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7112" y="8069582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707CB-BB4A-2E46-A2A2-7F23FA54B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7112" y="12024360"/>
            <a:ext cx="21662705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C628C-6CD5-A643-A8AC-C8857C8C2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923240" y="8069582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52495-572C-0744-B7AE-BA9AA5985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923240" y="12024360"/>
            <a:ext cx="21769390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0716F-EE25-594B-8BEE-9CE6C1C7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7D30A-C924-9246-8657-A8B47B86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98B42-0122-2E40-B9C6-938207AE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8535-9D7D-2E4F-8F35-50679712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BA226-6B5C-6A4F-A447-C139610D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A70BF-EC32-1D40-8B17-D207EB02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17030-1740-BE41-BBC0-B2CC1675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B181C-0D56-1543-B729-060DEC35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959A4-3D2B-A74C-B890-92BCE6AA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6C20-6A0F-2845-8045-1749413A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3081-BA52-854D-99E1-B5344F07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4385C-EF84-9143-8471-2CC2430D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96E3-C765-E240-A342-CAD331893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1A712-F58C-384A-AD08-60142110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9EE6-A610-5744-ABA1-9F244470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A5F8C-7697-8842-ABE5-C5FAAD2C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52DA-1D12-384E-8BFA-A8B1C00C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8392C-E0E7-3A49-A62E-CA521C9C5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2D8CB-A28F-1E49-A066-41F518C40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68A9E-F60E-5C47-8709-75CEBCDC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88501-485B-6846-9937-B4C785ED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AE53A-23B4-1F4E-9662-AFE7BB01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C4303-B246-524C-A464-DB707DF3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31678-700D-4B49-8601-3B507C73A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0948A-00F2-C149-85BB-6E050FBF3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82C5-321C-174A-B091-2B859A5BE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9536-AE9A-414C-9BB8-88CE5736E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9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chart" Target="../charts/chart2.xml"/><Relationship Id="rId5" Type="http://schemas.openxmlformats.org/officeDocument/2006/relationships/image" Target="../media/image1.jpg"/><Relationship Id="rId10" Type="http://schemas.openxmlformats.org/officeDocument/2006/relationships/chart" Target="../charts/chart1.xml"/><Relationship Id="rId4" Type="http://schemas.openxmlformats.org/officeDocument/2006/relationships/notesSlide" Target="../notesSlides/notesSlide1.xml"/><Relationship Id="rId9" Type="http://schemas.openxmlformats.org/officeDocument/2006/relationships/hyperlink" Target="mailto:thiyojacob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ED1CDF1-1C6F-0543-8542-A5569B948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12"/>
          <a:stretch/>
        </p:blipFill>
        <p:spPr>
          <a:xfrm>
            <a:off x="12662799" y="4979768"/>
            <a:ext cx="24052791" cy="1207706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1B05F25-4EE1-D24A-B1AF-57F14541767C}"/>
              </a:ext>
            </a:extLst>
          </p:cNvPr>
          <p:cNvSpPr/>
          <p:nvPr/>
        </p:nvSpPr>
        <p:spPr>
          <a:xfrm>
            <a:off x="309858" y="4305807"/>
            <a:ext cx="12051520" cy="11888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>
              <a:spcAft>
                <a:spcPts val="1200"/>
              </a:spcAft>
              <a:defRPr/>
            </a:pPr>
            <a:r>
              <a:rPr lang="en-US" sz="54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4000" b="1" dirty="0">
              <a:solidFill>
                <a:srgbClr val="F96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2015, Tanzania adopted the 2013 World Health Oranization’s recommendations to use a lopinavir-boosted ritonavir (LPV/r)-based regimen as the preferred first-line antiretroviral therapy (ART) for children aged &lt;3 years. Since 2015, it has been extended to all children aged &lt;15 years.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evaluated implementation status and associated viral suppression for different ART regimens as a new drug, dolutegravir (DTG), emerged and is now recommended as first-line ART in children ≥ 20 kilograms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7" name="Picture 44">
            <a:extLst>
              <a:ext uri="{FF2B5EF4-FFF2-40B4-BE49-F238E27FC236}">
                <a16:creationId xmlns:a16="http://schemas.microsoft.com/office/drawing/2014/main" id="{37D07A60-A209-374A-B5F5-A32C6C67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955" y="31220903"/>
            <a:ext cx="4561125" cy="168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7" descr="Inline image 1">
            <a:extLst>
              <a:ext uri="{FF2B5EF4-FFF2-40B4-BE49-F238E27FC236}">
                <a16:creationId xmlns:a16="http://schemas.microsoft.com/office/drawing/2014/main" id="{0B421BBA-1CFE-D94E-A6BD-00C87B89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125" y="31368344"/>
            <a:ext cx="3975666" cy="138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C42487F-E994-2C45-BBCE-F223FC4F4BFE}"/>
              </a:ext>
            </a:extLst>
          </p:cNvPr>
          <p:cNvSpPr txBox="1"/>
          <p:nvPr/>
        </p:nvSpPr>
        <p:spPr>
          <a:xfrm>
            <a:off x="46745307" y="367649"/>
            <a:ext cx="4880162" cy="7642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w-KE" sz="4400" b="1" dirty="0"/>
              <a:t>PEB0292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62">
            <a:extLst>
              <a:ext uri="{FF2B5EF4-FFF2-40B4-BE49-F238E27FC236}">
                <a16:creationId xmlns:a16="http://schemas.microsoft.com/office/drawing/2014/main" id="{3584278E-BDE9-D741-9631-489D65EB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6121" y="30401991"/>
            <a:ext cx="1421400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36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 </a:t>
            </a:r>
          </a:p>
          <a:p>
            <a:pPr algn="r" eaLnBrk="0" hangingPunct="0">
              <a:defRPr/>
            </a:pPr>
            <a:r>
              <a:rPr lang="en-US" sz="3200" dirty="0">
                <a:latin typeface="Arial" charset="0"/>
                <a:cs typeface="+mn-cs"/>
              </a:rPr>
              <a:t>This study was made possible by the United States Agency for International Development and the generous support of the American people through USAID Cooperative Agreement No.AID-OAA-A-12-00024.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C57107-7F6E-F64B-A5D5-DB2938516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182" y="220845"/>
            <a:ext cx="10114912" cy="240805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75C10E3-A29A-454B-95CC-5DE7F5A1BC81}"/>
              </a:ext>
            </a:extLst>
          </p:cNvPr>
          <p:cNvSpPr/>
          <p:nvPr/>
        </p:nvSpPr>
        <p:spPr>
          <a:xfrm>
            <a:off x="131461" y="16252495"/>
            <a:ext cx="12229916" cy="1646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54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4000" b="1" dirty="0">
              <a:solidFill>
                <a:srgbClr val="F96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800" dirty="0">
                <a:latin typeface="Arial" panose="020B0604020202020204" pitchFamily="34" charset="0"/>
                <a:cs typeface="Arial" panose="020B0604020202020204" pitchFamily="34" charset="0"/>
              </a:rPr>
              <a:t>A retrospective, cross-sectional review of program data from six regions (Arusha, Dodoma, Kilimanjaro, Manyara, Singida and Tabora) was conducted to describe ART regimens initiated and transitioned to children age 0-14 years, by September 2019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Data were collected from 363 health facilities with National HIV care and treatment Database</a:t>
            </a:r>
            <a:endParaRPr lang="sw-KE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800" dirty="0">
                <a:latin typeface="Arial" panose="020B0604020202020204" pitchFamily="34" charset="0"/>
                <a:cs typeface="Arial" panose="020B0604020202020204" pitchFamily="34" charset="0"/>
              </a:rPr>
              <a:t>The analysis aimed to show the proportion of children current in care receiving efavirenz (EFV), nevirapine (NVP), LPV/r and DTG-based first-line ART.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800" dirty="0">
                <a:latin typeface="Arial" panose="020B0604020202020204" pitchFamily="34" charset="0"/>
                <a:cs typeface="Arial" panose="020B0604020202020204" pitchFamily="34" charset="0"/>
              </a:rPr>
              <a:t>Optimal regimen refers to receipt of LPV/r- or DTG-based regimens.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ARV regimen review to children and adolescents in high volume sites conducted to fast track (see poster PEB0295 for 0-9yrs and 303 for 10-19yrs).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C11D3B-F592-1343-B6D8-929936CC80F1}"/>
              </a:ext>
            </a:extLst>
          </p:cNvPr>
          <p:cNvSpPr txBox="1"/>
          <p:nvPr/>
        </p:nvSpPr>
        <p:spPr>
          <a:xfrm>
            <a:off x="12669572" y="4832324"/>
            <a:ext cx="24085479" cy="1249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sz="66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FINDINGS</a:t>
            </a:r>
          </a:p>
          <a:p>
            <a:pPr marL="857250" indent="-8572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After four years of implementation, the proportion of children receiving first-line LPV/r-based ART was 11.3% (n=996) and the overall proportion on an optimal regimen was 30% (n=2,625) by end of September 2019.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During the first two quarters of 2019, more than 95% of children were on NNRTI based until last two quarters when an intervention was implemented to actively switch children to LPV/r and DTG based regimens improving from 5% to the 30% coverage.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largest age group on NVP was 0-4 years with 48% vs 36% in the 5-14yrs age group.</a:t>
            </a:r>
          </a:p>
          <a:p>
            <a:pPr marL="857250" lvl="0" indent="-857250" algn="just">
              <a:buFont typeface="Arial" panose="020B0604020202020204" pitchFamily="34" charset="0"/>
              <a:buChar char="•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Viral suppression on a NVP-based regimen was low across all age groups.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CB48F03-B2AC-3944-B55A-9379CF61144E}"/>
              </a:ext>
            </a:extLst>
          </p:cNvPr>
          <p:cNvSpPr/>
          <p:nvPr/>
        </p:nvSpPr>
        <p:spPr>
          <a:xfrm>
            <a:off x="13048534" y="27802142"/>
            <a:ext cx="238374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54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800" b="1" dirty="0">
              <a:solidFill>
                <a:srgbClr val="F96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There were 9,465 children current in care by the end of September 2019. Of those, 18% were ages 0-4 years (n=1,662), 37% were ages 5-9 years (n=3,505), and 45% were ages 10-14 years (n=4,298). Ninety-three percent were on a first-line ART regimen (n=8,752).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B05F25-4EE1-D24A-B1AF-57F14541767C}"/>
              </a:ext>
            </a:extLst>
          </p:cNvPr>
          <p:cNvSpPr/>
          <p:nvPr/>
        </p:nvSpPr>
        <p:spPr>
          <a:xfrm>
            <a:off x="37638858" y="20434350"/>
            <a:ext cx="13332429" cy="9588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54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adopting the recommendation in 2015, initiation and transitioning to LPV/r-based regimens, as first-line to children aged 0-14 years, was very slow until last two quarters of FY19.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receiving NVP showed low viral suppression rates as compared to those receiving LPV/r- and EFV-based regimens.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intervention to actively switch from NVP to LPV/r and DTG regimens is recommended to improve coverage.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55246" y="4723105"/>
            <a:ext cx="140511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54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</a:p>
          <a:p>
            <a:pPr>
              <a:spcAft>
                <a:spcPts val="1200"/>
              </a:spcAft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Viral suppression for children on EFV and LPV/r-based regimens per age group were relatively similar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3C645D-2C76-0247-9758-8F9A1B489D9A}"/>
              </a:ext>
            </a:extLst>
          </p:cNvPr>
          <p:cNvCxnSpPr>
            <a:cxnSpLocks/>
          </p:cNvCxnSpPr>
          <p:nvPr/>
        </p:nvCxnSpPr>
        <p:spPr>
          <a:xfrm flipV="1">
            <a:off x="12546234" y="17173992"/>
            <a:ext cx="116565" cy="154571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0058C5-5A53-624E-A023-7E38ECDF95AE}"/>
              </a:ext>
            </a:extLst>
          </p:cNvPr>
          <p:cNvCxnSpPr>
            <a:cxnSpLocks/>
          </p:cNvCxnSpPr>
          <p:nvPr/>
        </p:nvCxnSpPr>
        <p:spPr>
          <a:xfrm>
            <a:off x="581498" y="16252495"/>
            <a:ext cx="1201634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231B2D-1D9A-4E47-91F8-A1DE9E4EF04C}"/>
              </a:ext>
            </a:extLst>
          </p:cNvPr>
          <p:cNvCxnSpPr>
            <a:cxnSpLocks/>
          </p:cNvCxnSpPr>
          <p:nvPr/>
        </p:nvCxnSpPr>
        <p:spPr>
          <a:xfrm>
            <a:off x="37017012" y="20174431"/>
            <a:ext cx="141893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C34BD2D-055B-B54E-AB1A-95F22C327701}"/>
              </a:ext>
            </a:extLst>
          </p:cNvPr>
          <p:cNvSpPr/>
          <p:nvPr/>
        </p:nvSpPr>
        <p:spPr>
          <a:xfrm>
            <a:off x="11722801" y="492869"/>
            <a:ext cx="383472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w-KE" sz="6600" b="1" dirty="0">
                <a:solidFill>
                  <a:srgbClr val="F96333"/>
                </a:solidFill>
              </a:rPr>
              <a:t>IMPLEMENTATION OF LOPINAVIR-BOOSTED RITONAVIR AS PREFERRED FIRST-LINE IN CHILDREN LIVING WITH HIV IN SIX REGIONS-TANZANIA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Authors: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Theopista Masenge (tmasenge@pedaids.org)</a:t>
            </a:r>
            <a:r>
              <a:rPr lang="sw-KE" sz="4000" u="sng" baseline="30000" dirty="0"/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Gretchen </a:t>
            </a:r>
            <a:r>
              <a:rPr lang="sw-KE" sz="4000" dirty="0"/>
              <a:t>Antelman</a:t>
            </a:r>
            <a:r>
              <a:rPr lang="sw-KE" sz="4000" baseline="30000" dirty="0"/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 Roland van de </a:t>
            </a:r>
            <a:r>
              <a:rPr lang="sw-KE" sz="4000" dirty="0"/>
              <a:t>Ven</a:t>
            </a:r>
            <a:r>
              <a:rPr lang="sw-KE" sz="4000" baseline="30000" dirty="0"/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Angasyege </a:t>
            </a:r>
            <a:r>
              <a:rPr lang="sw-KE" sz="4000" dirty="0"/>
              <a:t>Kibona</a:t>
            </a:r>
            <a:r>
              <a:rPr lang="sw-KE" sz="4000" baseline="30000" dirty="0"/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w-KE" sz="4000" dirty="0"/>
              <a:t>Sajida Kimambo</a:t>
            </a:r>
            <a:r>
              <a:rPr lang="sw-KE" sz="4000" baseline="30000" dirty="0"/>
              <a:t>1</a:t>
            </a:r>
            <a:r>
              <a:rPr lang="sw-KE" sz="4000" dirty="0"/>
              <a:t>Mastidia Rutahiwa</a:t>
            </a:r>
            <a:r>
              <a:rPr lang="sw-KE" sz="4000" baseline="30000" dirty="0"/>
              <a:t>2</a:t>
            </a:r>
            <a:endParaRPr lang="sw-KE" sz="4000" dirty="0"/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Affiliations:</a:t>
            </a:r>
            <a:r>
              <a:rPr lang="sw-KE" sz="4000" baseline="30000" dirty="0"/>
              <a:t>1</a:t>
            </a:r>
            <a:r>
              <a:rPr lang="sw-KE" sz="4000" dirty="0"/>
              <a:t>The Elizabeth Glaser Pediatric AIDS Foundation (EGPAF)-Tanzania, </a:t>
            </a:r>
            <a:r>
              <a:rPr lang="sw-KE" sz="4000" baseline="30000" dirty="0"/>
              <a:t>2</a:t>
            </a:r>
            <a:r>
              <a:rPr lang="sw-KE" sz="4000" dirty="0"/>
              <a:t>Ministry of Health Community Development Gender Elderly and Children-Tanzania</a:t>
            </a:r>
          </a:p>
          <a:p>
            <a:r>
              <a:rPr lang="en-US" sz="4000" dirty="0"/>
              <a:t>Presenting Author contacts: Alternative email-  </a:t>
            </a:r>
            <a:r>
              <a:rPr lang="en-US" sz="4000" dirty="0">
                <a:hlinkClick r:id="rId9"/>
              </a:rPr>
              <a:t>thiyojacob@gmail.com</a:t>
            </a:r>
            <a:r>
              <a:rPr lang="en-US" sz="4000" dirty="0"/>
              <a:t>;  Twitter @ DrTheo5 </a:t>
            </a:r>
            <a:endParaRPr lang="sw-KE" sz="4000" dirty="0"/>
          </a:p>
        </p:txBody>
      </p:sp>
      <p:graphicFrame>
        <p:nvGraphicFramePr>
          <p:cNvPr id="56" name="Char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010677"/>
              </p:ext>
            </p:extLst>
          </p:nvPr>
        </p:nvGraphicFramePr>
        <p:xfrm>
          <a:off x="37017012" y="8097367"/>
          <a:ext cx="13691655" cy="1207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FA0993B-9309-6647-8F43-07EC1369A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263777"/>
              </p:ext>
            </p:extLst>
          </p:nvPr>
        </p:nvGraphicFramePr>
        <p:xfrm>
          <a:off x="12924835" y="17328052"/>
          <a:ext cx="23830216" cy="1049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1" name="Audio 5">
            <a:hlinkClick r:id="" action="ppaction://media"/>
            <a:extLst>
              <a:ext uri="{FF2B5EF4-FFF2-40B4-BE49-F238E27FC236}">
                <a16:creationId xmlns:a16="http://schemas.microsoft.com/office/drawing/2014/main" id="{5BFED4D0-CE3F-43B9-9A61-F8DC60C7D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40316" y="2687553"/>
            <a:ext cx="1683937" cy="168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971"/>
    </mc:Choice>
    <mc:Fallback xmlns="">
      <p:transition spd="slow" advTm="274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8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GPA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03139"/>
      </a:accent1>
      <a:accent2>
        <a:srgbClr val="EA6E38"/>
      </a:accent2>
      <a:accent3>
        <a:srgbClr val="F6C75B"/>
      </a:accent3>
      <a:accent4>
        <a:srgbClr val="548C7E"/>
      </a:accent4>
      <a:accent5>
        <a:srgbClr val="3A3E3F"/>
      </a:accent5>
      <a:accent6>
        <a:srgbClr val="7FACB4"/>
      </a:accent6>
      <a:hlink>
        <a:srgbClr val="519DD1"/>
      </a:hlink>
      <a:folHlink>
        <a:srgbClr val="2446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CE1AAA7F0FD4E8849992FAF4FD70F" ma:contentTypeVersion="9" ma:contentTypeDescription="Create a new document." ma:contentTypeScope="" ma:versionID="064ce9afb70eb690d469c6fb2078716a">
  <xsd:schema xmlns:xsd="http://www.w3.org/2001/XMLSchema" xmlns:xs="http://www.w3.org/2001/XMLSchema" xmlns:p="http://schemas.microsoft.com/office/2006/metadata/properties" xmlns:ns3="10bea6ac-8d4e-4ec5-a5b5-67d757bcb65c" targetNamespace="http://schemas.microsoft.com/office/2006/metadata/properties" ma:root="true" ma:fieldsID="d575420710d0ce2b043bff40909cf4a8" ns3:_="">
    <xsd:import namespace="10bea6ac-8d4e-4ec5-a5b5-67d757bcb6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ea6ac-8d4e-4ec5-a5b5-67d757bcb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AC8B87-493A-4F9D-9398-86A987C55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D098FC-DC1A-4864-B8F7-0B431D1AA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bea6ac-8d4e-4ec5-a5b5-67d757bcb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7E990F-2209-4A51-BD5D-812DA33280B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10bea6ac-8d4e-4ec5-a5b5-67d757bcb65c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Office PowerPoint</Application>
  <PresentationFormat>Benutzerdefiniert</PresentationFormat>
  <Paragraphs>35</Paragraphs>
  <Slides>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Brosnan</dc:creator>
  <cp:lastModifiedBy>Alexander Leb</cp:lastModifiedBy>
  <cp:revision>135</cp:revision>
  <dcterms:created xsi:type="dcterms:W3CDTF">2019-12-09T18:41:01Z</dcterms:created>
  <dcterms:modified xsi:type="dcterms:W3CDTF">2020-07-02T13:10:28Z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0x010100F5ECE1AAA7F0FD4E8849992FAF4FD70F</vt:lpwstr>
  </property>
</Properties>
</file>